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hy-AM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Անվանման սահի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y-AM" smtClean="0"/>
              <a:t>Կտտացրեք՝ խմբագրելու Հիմնօրինակ ենթանվան ոճը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35439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Համայնապատկերային նկար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74742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ում և խորագի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135584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Մեջբերել խոր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7774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Անվան քար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144130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Ս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962908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Նկարի ս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0896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Անվանում և ուղղաձիգ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336265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Ուղղաձիգ անվանում և գրված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3205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Անվանում և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244491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Հատվածի էջագլու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69600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Երկու բովանդակ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61091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Համեմատությու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90236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Միայն անվանու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368097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Դատար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827140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Բովանդակություն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196574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Նկար՝ տակագրո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y-AM" smtClean="0"/>
              <a:t>Հիմնօրինակ անվանման ոճը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y-AM" smtClean="0"/>
              <a:t>Կտտացրեք պատկերակին՝ հավելելու նկար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y-AM" smtClean="0"/>
              <a:t>Հիմնօրինակ գրվածքի ոճը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y-A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937201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y-AM" smtClean="0"/>
              <a:t>Հիմնօրինակ գրվածքի ոճը</a:t>
            </a:r>
          </a:p>
          <a:p>
            <a:pPr lvl="1"/>
            <a:r>
              <a:rPr lang="hy-AM" smtClean="0"/>
              <a:t>Երկրորդ մակարդակl</a:t>
            </a:r>
          </a:p>
          <a:p>
            <a:pPr lvl="2"/>
            <a:r>
              <a:rPr lang="hy-AM" smtClean="0"/>
              <a:t>Երրորդ մակարդակ</a:t>
            </a:r>
          </a:p>
          <a:p>
            <a:pPr lvl="3"/>
            <a:r>
              <a:rPr lang="hy-AM" smtClean="0"/>
              <a:t>Չորրորդ մակարդակ</a:t>
            </a:r>
          </a:p>
          <a:p>
            <a:pPr lvl="4"/>
            <a:r>
              <a:rPr lang="hy-AM" smtClean="0"/>
              <a:t>Հինգերրորդ մակարդակ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7AE46-69B3-47D7-9750-47BCD6B79800}" type="datetimeFigureOut">
              <a:rPr lang="hy-AM" smtClean="0"/>
              <a:t>15.03.2016</a:t>
            </a:fld>
            <a:endParaRPr lang="hy-A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y-A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B413D-4830-4F88-94DA-BF7D79D31FD1}" type="slidenum">
              <a:rPr lang="hy-AM" smtClean="0"/>
              <a:t>‹#›</a:t>
            </a:fld>
            <a:endParaRPr lang="hy-AM"/>
          </a:p>
        </p:txBody>
      </p:sp>
    </p:spTree>
    <p:extLst>
      <p:ext uri="{BB962C8B-B14F-4D97-AF65-F5344CB8AC3E}">
        <p14:creationId xmlns:p14="http://schemas.microsoft.com/office/powerpoint/2010/main" val="41179279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Ուղղանկյունի 3"/>
          <p:cNvSpPr/>
          <p:nvPr/>
        </p:nvSpPr>
        <p:spPr>
          <a:xfrm>
            <a:off x="1685715" y="2175764"/>
            <a:ext cx="94756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8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Փափկամարմիններ</a:t>
            </a:r>
            <a:endParaRPr lang="hy-AM" sz="8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5" name="Նկար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760" y="3731170"/>
            <a:ext cx="3607061" cy="2400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7467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Ուղղանկյունի 3"/>
          <p:cNvSpPr/>
          <p:nvPr/>
        </p:nvSpPr>
        <p:spPr>
          <a:xfrm>
            <a:off x="614149" y="327546"/>
            <a:ext cx="10918209" cy="618630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y-AM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Փափկամարմինները կազմում են անողնաշարավորների առանձին տիպ: Թվաքանակով երկրորդն են հոդվածոտանիներից հետո: Հայտնի են </a:t>
            </a:r>
            <a:r>
              <a:rPr lang="hy-AM" sz="36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քեմբրի</a:t>
            </a:r>
            <a:r>
              <a:rPr lang="hy-AM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ժամանակաշրջանից: Գոյություն ունեն մոտ 130 հզ. ժամանակակից տեսակներ, ՀՀ-ում ամենուրեք տարածված է 155 տեսակ: Փափկամարմինները բաժանվում են 7 դասի՝ </a:t>
            </a:r>
            <a:r>
              <a:rPr lang="hy-AM" sz="36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զրահավորներ</a:t>
            </a:r>
            <a:r>
              <a:rPr lang="hy-AM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 կամ </a:t>
            </a:r>
            <a:r>
              <a:rPr lang="hy-AM" sz="36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խիտոններ</a:t>
            </a:r>
            <a:r>
              <a:rPr lang="hy-AM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hy-AM" sz="36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ակոսափորայիններ</a:t>
            </a:r>
            <a:r>
              <a:rPr lang="hy-AM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hy-AM" sz="36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մոնոպլակոֆորներ</a:t>
            </a:r>
            <a:r>
              <a:rPr lang="hy-AM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hy-AM" sz="36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թիոտանիներ</a:t>
            </a:r>
            <a:r>
              <a:rPr lang="hy-AM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hy-AM" sz="36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երկփեղկանիներ</a:t>
            </a:r>
            <a:r>
              <a:rPr lang="hy-AM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, </a:t>
            </a:r>
            <a:r>
              <a:rPr lang="hy-AM" sz="3600" b="1" cap="none" spc="0" dirty="0" err="1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փորոտանիներ</a:t>
            </a:r>
            <a:r>
              <a:rPr lang="hy-AM" sz="36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, գլխոտանիներ:</a:t>
            </a:r>
            <a:endParaRPr lang="hy-AM" sz="36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33594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1387073" y="3034172"/>
            <a:ext cx="9905998" cy="1478570"/>
          </a:xfrm>
        </p:spPr>
        <p:txBody>
          <a:bodyPr>
            <a:noAutofit/>
          </a:bodyPr>
          <a:lstStyle/>
          <a:p>
            <a:r>
              <a:rPr lang="hy-AM" sz="4000" b="1" dirty="0" err="1"/>
              <a:t>Զրահավորներն</a:t>
            </a:r>
            <a:r>
              <a:rPr lang="hy-AM" sz="4000" dirty="0"/>
              <a:t> ունեն իրար վրա </a:t>
            </a:r>
            <a:r>
              <a:rPr lang="hy-AM" sz="4000" dirty="0" err="1"/>
              <a:t>դարսված</a:t>
            </a:r>
            <a:r>
              <a:rPr lang="hy-AM" sz="4000" dirty="0"/>
              <a:t> 8 թիթեղից բաղկացած խեցի, իսկ գլուխն առանց </a:t>
            </a:r>
            <a:r>
              <a:rPr lang="hy-AM" sz="4000" dirty="0" err="1"/>
              <a:t>շոշափուկների</a:t>
            </a:r>
            <a:r>
              <a:rPr lang="hy-AM" sz="4000" dirty="0"/>
              <a:t> է և ծածկված է </a:t>
            </a:r>
            <a:r>
              <a:rPr lang="hy-AM" sz="4000" dirty="0" err="1"/>
              <a:t>առջևի</a:t>
            </a:r>
            <a:r>
              <a:rPr lang="hy-AM" sz="4000" dirty="0"/>
              <a:t> թիթեղով: Շատ </a:t>
            </a:r>
            <a:r>
              <a:rPr lang="hy-AM" sz="4000" dirty="0" err="1"/>
              <a:t>սակավաշարժ</a:t>
            </a:r>
            <a:r>
              <a:rPr lang="hy-AM" sz="4000" dirty="0"/>
              <a:t> և ծույլ էակներ են, ոտքերով կառչում են քարերին և սնվում ուտելի </a:t>
            </a:r>
            <a:r>
              <a:rPr lang="hy-AM" sz="4000" dirty="0" err="1"/>
              <a:t>բուսածածկով</a:t>
            </a:r>
            <a:r>
              <a:rPr lang="hy-AM" sz="4000" dirty="0" smtClean="0"/>
              <a:t>: </a:t>
            </a:r>
            <a:endParaRPr lang="hy-AM" sz="4000" dirty="0"/>
          </a:p>
        </p:txBody>
      </p:sp>
      <p:sp>
        <p:nvSpPr>
          <p:cNvPr id="3" name="Ուղղանկյունի 2"/>
          <p:cNvSpPr/>
          <p:nvPr/>
        </p:nvSpPr>
        <p:spPr>
          <a:xfrm>
            <a:off x="3272307" y="346965"/>
            <a:ext cx="4855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5400" b="1" cap="none" spc="0" dirty="0" err="1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Զրահավորներ</a:t>
            </a:r>
            <a:endParaRPr lang="hy-AM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419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1141413" y="2761216"/>
            <a:ext cx="10363650" cy="1305817"/>
          </a:xfrm>
        </p:spPr>
        <p:txBody>
          <a:bodyPr>
            <a:noAutofit/>
          </a:bodyPr>
          <a:lstStyle/>
          <a:p>
            <a:r>
              <a:rPr lang="hy-AM" sz="3200" b="1" dirty="0" err="1"/>
              <a:t>Ակոսափորայինների</a:t>
            </a:r>
            <a:r>
              <a:rPr lang="hy-AM" sz="3200" dirty="0"/>
              <a:t> դասի ներկայացուցիչներն ունեն որդանման մարմին: Նրանք կորցրել են խեցին, բայց մարմինը ծածկված է կրային խիտ ասեղներով: Ապրում են փափուկ </a:t>
            </a:r>
            <a:r>
              <a:rPr lang="hy-AM" sz="3200" dirty="0" err="1"/>
              <a:t>բուստերի</a:t>
            </a:r>
            <a:r>
              <a:rPr lang="hy-AM" sz="3200" dirty="0"/>
              <a:t> (</a:t>
            </a:r>
            <a:r>
              <a:rPr lang="hy-AM" sz="3200" dirty="0" err="1"/>
              <a:t>կորալներ</a:t>
            </a:r>
            <a:r>
              <a:rPr lang="hy-AM" sz="3200" dirty="0"/>
              <a:t>) վրա կամ տիղմի մեջ: Առավել կազմակերպված </a:t>
            </a:r>
            <a:r>
              <a:rPr lang="hy-AM" sz="3200" dirty="0" err="1"/>
              <a:t>խեցիավոր</a:t>
            </a:r>
            <a:r>
              <a:rPr lang="hy-AM" sz="3200" dirty="0"/>
              <a:t> </a:t>
            </a:r>
            <a:r>
              <a:rPr lang="hy-AM" sz="3200" dirty="0" err="1"/>
              <a:t>փափկամարմիններն</a:t>
            </a:r>
            <a:r>
              <a:rPr lang="hy-AM" sz="3200" dirty="0"/>
              <a:t> ունեն ամբողջական կամ երկփեղկ խեցի: Դրանցից </a:t>
            </a:r>
            <a:r>
              <a:rPr lang="hy-AM" sz="3200" dirty="0" smtClean="0"/>
              <a:t>են </a:t>
            </a:r>
            <a:r>
              <a:rPr lang="hy-AM" sz="3200" b="1" dirty="0" err="1" smtClean="0"/>
              <a:t>մոնոպլակոֆորները</a:t>
            </a:r>
            <a:r>
              <a:rPr lang="hy-AM" sz="3200" dirty="0"/>
              <a:t>, որոնց խեցին </a:t>
            </a:r>
            <a:r>
              <a:rPr lang="hy-AM" sz="3200" dirty="0" err="1"/>
              <a:t>թասականման</a:t>
            </a:r>
            <a:r>
              <a:rPr lang="hy-AM" sz="3200" dirty="0"/>
              <a:t> է, և</a:t>
            </a:r>
            <a:r>
              <a:rPr lang="hy-AM" sz="3200" b="1" dirty="0"/>
              <a:t> </a:t>
            </a:r>
            <a:r>
              <a:rPr lang="hy-AM" sz="3200" b="1" dirty="0" err="1"/>
              <a:t>թիոտանիները</a:t>
            </a:r>
            <a:r>
              <a:rPr lang="hy-AM" sz="3200" dirty="0"/>
              <a:t>, որոնք ունեն շատ շոշափուկներ ու երկար, </a:t>
            </a:r>
            <a:r>
              <a:rPr lang="hy-AM" sz="3200" dirty="0" err="1"/>
              <a:t>խողովակաձև</a:t>
            </a:r>
            <a:r>
              <a:rPr lang="hy-AM" sz="3200" dirty="0"/>
              <a:t>, գլխի ծայրում լայնացած խեցի: Սրանք ապրում են ծովի հատակին, թաղվում </a:t>
            </a:r>
            <a:r>
              <a:rPr lang="hy-AM" sz="3200" dirty="0" err="1"/>
              <a:t>բնահողի</a:t>
            </a:r>
            <a:r>
              <a:rPr lang="hy-AM" sz="3200" dirty="0"/>
              <a:t> մեջ</a:t>
            </a:r>
            <a:r>
              <a:rPr lang="hy-AM" sz="2800" dirty="0"/>
              <a:t>:</a:t>
            </a:r>
            <a:endParaRPr lang="hy-AM" sz="2800" dirty="0"/>
          </a:p>
        </p:txBody>
      </p:sp>
    </p:spTree>
    <p:extLst>
      <p:ext uri="{BB962C8B-B14F-4D97-AF65-F5344CB8AC3E}">
        <p14:creationId xmlns:p14="http://schemas.microsoft.com/office/powerpoint/2010/main" val="275118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1236947" y="2815808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hy-AM" b="1" dirty="0" err="1"/>
              <a:t>Փորոտանիների</a:t>
            </a:r>
            <a:r>
              <a:rPr lang="hy-AM" b="1" dirty="0"/>
              <a:t> </a:t>
            </a:r>
            <a:r>
              <a:rPr lang="hy-AM" dirty="0"/>
              <a:t>կամ</a:t>
            </a:r>
            <a:r>
              <a:rPr lang="hy-AM" b="1" dirty="0"/>
              <a:t> </a:t>
            </a:r>
            <a:r>
              <a:rPr lang="hy-AM" b="1" dirty="0" err="1"/>
              <a:t>խխունջների</a:t>
            </a:r>
            <a:r>
              <a:rPr lang="hy-AM" dirty="0"/>
              <a:t> դասը </a:t>
            </a:r>
            <a:r>
              <a:rPr lang="hy-AM" dirty="0" err="1"/>
              <a:t>խեցիավոր</a:t>
            </a:r>
            <a:r>
              <a:rPr lang="hy-AM" dirty="0"/>
              <a:t> </a:t>
            </a:r>
            <a:r>
              <a:rPr lang="hy-AM" dirty="0" err="1"/>
              <a:t>փափկամարմիններից</a:t>
            </a:r>
            <a:r>
              <a:rPr lang="hy-AM" dirty="0"/>
              <a:t> թվաքանակով </a:t>
            </a:r>
            <a:r>
              <a:rPr lang="hy-AM" dirty="0" err="1"/>
              <a:t>ամենահարուստն</a:t>
            </a:r>
            <a:r>
              <a:rPr lang="hy-AM" dirty="0"/>
              <a:t> է: Հայտնի են </a:t>
            </a:r>
            <a:r>
              <a:rPr lang="hy-AM" dirty="0" err="1"/>
              <a:t>պալեոզոյան</a:t>
            </a:r>
            <a:r>
              <a:rPr lang="hy-AM" dirty="0"/>
              <a:t> ժամանակաշրջանից: </a:t>
            </a:r>
            <a:r>
              <a:rPr lang="hy-AM" dirty="0" err="1"/>
              <a:t>Փորոտանիների</a:t>
            </a:r>
            <a:r>
              <a:rPr lang="hy-AM" dirty="0"/>
              <a:t> մարմինը կազմված է գլխից, իրանից և մկանուտ մեծ ոտքից, որի կծկումների շնորհիվ կենդանին կարող է լողալ և սողալ: Իրանը (</a:t>
            </a:r>
            <a:r>
              <a:rPr lang="hy-AM" dirty="0" err="1"/>
              <a:t>թիկնոցային</a:t>
            </a:r>
            <a:r>
              <a:rPr lang="hy-AM" dirty="0"/>
              <a:t> պարկ) ծածկված է </a:t>
            </a:r>
            <a:r>
              <a:rPr lang="hy-AM" dirty="0" err="1"/>
              <a:t>մաշկածալքով</a:t>
            </a:r>
            <a:r>
              <a:rPr lang="hy-AM" dirty="0"/>
              <a:t>՝ թիկնոցով (որոշ տեսակներ չունեն), որի արտաքին մասն արտադրում է կրային խեցի:</a:t>
            </a:r>
            <a:endParaRPr lang="hy-AM" dirty="0"/>
          </a:p>
        </p:txBody>
      </p:sp>
    </p:spTree>
    <p:extLst>
      <p:ext uri="{BB962C8B-B14F-4D97-AF65-F5344CB8AC3E}">
        <p14:creationId xmlns:p14="http://schemas.microsoft.com/office/powerpoint/2010/main" val="1892425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923047" y="2392727"/>
            <a:ext cx="10895913" cy="1783488"/>
          </a:xfrm>
        </p:spPr>
        <p:txBody>
          <a:bodyPr>
            <a:noAutofit/>
          </a:bodyPr>
          <a:lstStyle/>
          <a:p>
            <a:r>
              <a:rPr lang="hy-AM" sz="2400" b="1" dirty="0" err="1"/>
              <a:t>Գլխոտանիները</a:t>
            </a:r>
            <a:r>
              <a:rPr lang="hy-AM" sz="2400" dirty="0"/>
              <a:t> (օրինակ՝ </a:t>
            </a:r>
            <a:r>
              <a:rPr lang="hy-AM" sz="2400" dirty="0" err="1"/>
              <a:t>ութոտնուկը</a:t>
            </a:r>
            <a:r>
              <a:rPr lang="hy-AM" sz="2400" dirty="0"/>
              <a:t> և կաղամարը) խեցիներ չունեն, բայց ունեն ոտքերին փոխարինող շոշափուկներ, որոնք տեղադրված են գլխին: Երբ </a:t>
            </a:r>
            <a:r>
              <a:rPr lang="hy-AM" sz="2400" dirty="0" err="1"/>
              <a:t>ութոտնուկը</a:t>
            </a:r>
            <a:r>
              <a:rPr lang="hy-AM" sz="2400" dirty="0"/>
              <a:t> քնած է, նրա 6 </a:t>
            </a:r>
            <a:r>
              <a:rPr lang="hy-AM" sz="2400" dirty="0" err="1"/>
              <a:t>շոշափուկներն</a:t>
            </a:r>
            <a:r>
              <a:rPr lang="hy-AM" sz="2400" dirty="0"/>
              <a:t> անշարժ են, իսկ 2-ը, շարունակ շրջանակներ գծելով, պահպանում են նրան: Խոշոր </a:t>
            </a:r>
            <a:r>
              <a:rPr lang="hy-AM" sz="2400" dirty="0" err="1"/>
              <a:t>ութոտնուկի</a:t>
            </a:r>
            <a:r>
              <a:rPr lang="hy-AM" sz="2400" dirty="0"/>
              <a:t> յուրաքանչյուր </a:t>
            </a:r>
            <a:r>
              <a:rPr lang="hy-AM" sz="2400" dirty="0" err="1"/>
              <a:t>շոշափուկի</a:t>
            </a:r>
            <a:r>
              <a:rPr lang="hy-AM" sz="2400" dirty="0"/>
              <a:t> վրա կա 300 ծծիչ, որոնցից յուրաքանչյուրը կարող է բռնած պահել մի քանի կիլոգրամ ծանրության բեռ: Կաղամարը հայտնի է նրանով, որ ունի «ռեակտիվ շարժիչ». նրա կաշվե </a:t>
            </a:r>
            <a:r>
              <a:rPr lang="hy-AM" sz="2400" dirty="0" err="1"/>
              <a:t>թիկնոցի</a:t>
            </a:r>
            <a:r>
              <a:rPr lang="hy-AM" sz="2400" dirty="0"/>
              <a:t> տակ ջուր է լցվում, և նա, մկանները կծկելով, ջուրը դուրս է մղում </a:t>
            </a:r>
            <a:r>
              <a:rPr lang="hy-AM" sz="2400" dirty="0" err="1"/>
              <a:t>ձագարաձև</a:t>
            </a:r>
            <a:r>
              <a:rPr lang="hy-AM" sz="2400" dirty="0"/>
              <a:t> խողովակով և </a:t>
            </a:r>
            <a:r>
              <a:rPr lang="hy-AM" sz="2400" dirty="0" err="1"/>
              <a:t>հրման</a:t>
            </a:r>
            <a:r>
              <a:rPr lang="hy-AM" sz="2400" dirty="0"/>
              <a:t> ուժի ազդեցությամբ «</a:t>
            </a:r>
            <a:r>
              <a:rPr lang="hy-AM" sz="2400" dirty="0" err="1"/>
              <a:t>հրթիռի</a:t>
            </a:r>
            <a:r>
              <a:rPr lang="hy-AM" sz="2400" dirty="0"/>
              <a:t>» պես սլանում է առաջ՝ ժամում 40 կմ արագությամբ: Վտանգի դեպքում նա թանաքի իր պարկից նաև հեղուկ է արտազատում և պղտորում ջուրը՝ «ծխածածկույթ» ստեղծելով: Նկարիչները շատ թանկ են գնահատում </a:t>
            </a:r>
            <a:r>
              <a:rPr lang="hy-AM" sz="2400" dirty="0" err="1"/>
              <a:t>կաղամարի</a:t>
            </a:r>
            <a:r>
              <a:rPr lang="hy-AM" sz="2400" dirty="0"/>
              <a:t> թանաքագույն հեղուկից պատրաստվող դարչնագույն ներկը՝ </a:t>
            </a:r>
            <a:r>
              <a:rPr lang="hy-AM" sz="2400" dirty="0" err="1"/>
              <a:t>սեպիան</a:t>
            </a:r>
            <a:r>
              <a:rPr lang="hy-AM" sz="2400" dirty="0"/>
              <a:t>:</a:t>
            </a:r>
            <a:r>
              <a:rPr lang="hy-AM" sz="1800" dirty="0"/>
              <a:t> </a:t>
            </a:r>
            <a:endParaRPr lang="hy-AM" sz="1800" dirty="0"/>
          </a:p>
        </p:txBody>
      </p:sp>
    </p:spTree>
    <p:extLst>
      <p:ext uri="{BB962C8B-B14F-4D97-AF65-F5344CB8AC3E}">
        <p14:creationId xmlns:p14="http://schemas.microsoft.com/office/powerpoint/2010/main" val="411929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1018582" y="2843102"/>
            <a:ext cx="10390945" cy="1524181"/>
          </a:xfrm>
        </p:spPr>
        <p:txBody>
          <a:bodyPr>
            <a:noAutofit/>
          </a:bodyPr>
          <a:lstStyle/>
          <a:p>
            <a:r>
              <a:rPr lang="hy-AM" sz="2800" b="1" dirty="0" err="1"/>
              <a:t>Երկփեղկանիների</a:t>
            </a:r>
            <a:r>
              <a:rPr lang="hy-AM" sz="2800" dirty="0"/>
              <a:t> մարմինը բաղկացած է դեպի կողքերը </a:t>
            </a:r>
            <a:r>
              <a:rPr lang="hy-AM" sz="2800" dirty="0" err="1"/>
              <a:t>տափակացած</a:t>
            </a:r>
            <a:r>
              <a:rPr lang="hy-AM" sz="2800" dirty="0"/>
              <a:t> իրանից ու ոտքից (գլուխ չունեն) և լրիվ տեղավորվում է երկփեղկ խեցու տակ: Խեցին կազմված է արտաքին՝ </a:t>
            </a:r>
            <a:r>
              <a:rPr lang="hy-AM" sz="2800" dirty="0" err="1"/>
              <a:t>եղջերային</a:t>
            </a:r>
            <a:r>
              <a:rPr lang="hy-AM" sz="2800" dirty="0"/>
              <a:t>, միջին՝ </a:t>
            </a:r>
            <a:r>
              <a:rPr lang="hy-AM" sz="2800" dirty="0" err="1"/>
              <a:t>հախճապակենման</a:t>
            </a:r>
            <a:r>
              <a:rPr lang="hy-AM" sz="2800" dirty="0"/>
              <a:t>, և ներքին՝ </a:t>
            </a:r>
            <a:r>
              <a:rPr lang="hy-AM" sz="2800" dirty="0" err="1"/>
              <a:t>սադափային</a:t>
            </a:r>
            <a:r>
              <a:rPr lang="hy-AM" sz="2800" dirty="0"/>
              <a:t>, շերտերից: Փեղկերը թիկնային մասում միացած են առաձգական կապանով և փականով: Խեցու ներսում գտնվում են մարմինը և ընդարձակ </a:t>
            </a:r>
            <a:r>
              <a:rPr lang="hy-AM" sz="2800" dirty="0" err="1"/>
              <a:t>թիկնոցային</a:t>
            </a:r>
            <a:r>
              <a:rPr lang="hy-AM" sz="2800" dirty="0"/>
              <a:t> խոռոչը՝ </a:t>
            </a:r>
            <a:r>
              <a:rPr lang="hy-AM" sz="2800" dirty="0" err="1"/>
              <a:t>թիկնոցային</a:t>
            </a:r>
            <a:r>
              <a:rPr lang="hy-AM" sz="2800" dirty="0"/>
              <a:t> 2 բարակ թերթիկների արանքում:</a:t>
            </a:r>
            <a:br>
              <a:rPr lang="hy-AM" sz="2800" dirty="0"/>
            </a:br>
            <a:r>
              <a:rPr lang="hy-AM" sz="2800" dirty="0"/>
              <a:t>Որոշ </a:t>
            </a:r>
            <a:r>
              <a:rPr lang="hy-AM" sz="2800" dirty="0" err="1"/>
              <a:t>երկփեղկանիների</a:t>
            </a:r>
            <a:r>
              <a:rPr lang="hy-AM" sz="2800" dirty="0"/>
              <a:t> (</a:t>
            </a:r>
            <a:r>
              <a:rPr lang="hy-AM" sz="2800" dirty="0" err="1"/>
              <a:t>մարգարտախեցի</a:t>
            </a:r>
            <a:r>
              <a:rPr lang="hy-AM" sz="2800" dirty="0"/>
              <a:t>, միդիա, անատամ) </a:t>
            </a:r>
            <a:r>
              <a:rPr lang="hy-AM" sz="2800" dirty="0" err="1"/>
              <a:t>թիկնոցային</a:t>
            </a:r>
            <a:r>
              <a:rPr lang="hy-AM" sz="2800" dirty="0"/>
              <a:t> թերթիկի և խեցու արանքը ավազահատիկ կամ միջատ ընկնելիս  կարող են պատվել </a:t>
            </a:r>
            <a:r>
              <a:rPr lang="hy-AM" sz="2800" dirty="0" err="1"/>
              <a:t>փափկամորթի</a:t>
            </a:r>
            <a:r>
              <a:rPr lang="hy-AM" sz="2800" dirty="0"/>
              <a:t> արտադրած </a:t>
            </a:r>
            <a:r>
              <a:rPr lang="hy-AM" sz="2800" dirty="0" err="1"/>
              <a:t>սադափով</a:t>
            </a:r>
            <a:r>
              <a:rPr lang="hy-AM" sz="2800" dirty="0"/>
              <a:t>. փայլատ </a:t>
            </a:r>
            <a:r>
              <a:rPr lang="hy-AM" sz="2800" dirty="0" err="1"/>
              <a:t>գնդիկն</a:t>
            </a:r>
            <a:r>
              <a:rPr lang="hy-AM" sz="2800" dirty="0"/>
              <a:t> աստիճանաբար աճում է, և այդպես ծնվում է </a:t>
            </a:r>
            <a:r>
              <a:rPr lang="hy-AM" sz="2800" dirty="0" err="1"/>
              <a:t>մարգարտահատիկը</a:t>
            </a:r>
            <a:r>
              <a:rPr lang="hy-AM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65934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Անվանում 1"/>
          <p:cNvSpPr>
            <a:spLocks noGrp="1"/>
          </p:cNvSpPr>
          <p:nvPr>
            <p:ph type="title"/>
          </p:nvPr>
        </p:nvSpPr>
        <p:spPr>
          <a:xfrm>
            <a:off x="1346129" y="2310840"/>
            <a:ext cx="9905998" cy="1478570"/>
          </a:xfrm>
        </p:spPr>
        <p:txBody>
          <a:bodyPr>
            <a:noAutofit/>
          </a:bodyPr>
          <a:lstStyle/>
          <a:p>
            <a:r>
              <a:rPr lang="hy-AM" sz="5400" dirty="0" smtClean="0"/>
              <a:t>Նյութը պատրաստեց՝</a:t>
            </a:r>
            <a:br>
              <a:rPr lang="hy-AM" sz="5400" dirty="0" smtClean="0"/>
            </a:br>
            <a:r>
              <a:rPr lang="hy-AM" sz="5400" dirty="0" smtClean="0"/>
              <a:t>Գայանե </a:t>
            </a:r>
            <a:r>
              <a:rPr lang="hy-AM" sz="5400" dirty="0" err="1" smtClean="0"/>
              <a:t>Մեջլումյանը</a:t>
            </a:r>
            <a:r>
              <a:rPr lang="hy-AM" sz="5400" dirty="0" smtClean="0"/>
              <a:t/>
            </a:r>
            <a:br>
              <a:rPr lang="hy-AM" sz="5400" dirty="0" smtClean="0"/>
            </a:br>
            <a:r>
              <a:rPr lang="hy-AM" sz="5400" dirty="0" smtClean="0"/>
              <a:t>7-2 դասարան</a:t>
            </a:r>
            <a:endParaRPr lang="hy-AM" sz="5400" dirty="0"/>
          </a:p>
        </p:txBody>
      </p:sp>
    </p:spTree>
    <p:extLst>
      <p:ext uri="{BB962C8B-B14F-4D97-AF65-F5344CB8AC3E}">
        <p14:creationId xmlns:p14="http://schemas.microsoft.com/office/powerpoint/2010/main" val="1129639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Մոնտաժում">
  <a:themeElements>
    <a:clrScheme name="Մոնտաժում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Մոնտաժու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Մոնտաժում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13</TotalTime>
  <Words>66</Words>
  <Application>Microsoft Office PowerPoint</Application>
  <PresentationFormat>Լայնաէկրան</PresentationFormat>
  <Paragraphs>9</Paragraphs>
  <Slides>8</Slides>
  <Notes>0</Notes>
  <HiddenSlides>0</HiddenSlides>
  <MMClips>0</MMClips>
  <ScaleCrop>false</ScaleCrop>
  <HeadingPairs>
    <vt:vector size="6" baseType="variant">
      <vt:variant>
        <vt:lpstr>Օգտագործած տառատեսակներ</vt:lpstr>
      </vt:variant>
      <vt:variant>
        <vt:i4>3</vt:i4>
      </vt:variant>
      <vt:variant>
        <vt:lpstr>Ոճ</vt:lpstr>
      </vt:variant>
      <vt:variant>
        <vt:i4>1</vt:i4>
      </vt:variant>
      <vt:variant>
        <vt:lpstr>Սահոցի անվանումներ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Մոնտաժում</vt:lpstr>
      <vt:lpstr>PowerPoint ներկայացում</vt:lpstr>
      <vt:lpstr>PowerPoint ներկայացում</vt:lpstr>
      <vt:lpstr>Զրահավորներն ունեն իրար վրա դարսված 8 թիթեղից բաղկացած խեցի, իսկ գլուխն առանց շոշափուկների է և ծածկված է առջևի թիթեղով: Շատ սակավաշարժ և ծույլ էակներ են, ոտքերով կառչում են քարերին և սնվում ուտելի բուսածածկով: </vt:lpstr>
      <vt:lpstr>Ակոսափորայինների դասի ներկայացուցիչներն ունեն որդանման մարմին: Նրանք կորցրել են խեցին, բայց մարմինը ծածկված է կրային խիտ ասեղներով: Ապրում են փափուկ բուստերի (կորալներ) վրա կամ տիղմի մեջ: Առավել կազմակերպված խեցիավոր փափկամարմիններն ունեն ամբողջական կամ երկփեղկ խեցի: Դրանցից են մոնոպլակոֆորները, որոնց խեցին թասականման է, և թիոտանիները, որոնք ունեն շատ շոշափուկներ ու երկար, խողովակաձև, գլխի ծայրում լայնացած խեցի: Սրանք ապրում են ծովի հատակին, թաղվում բնահողի մեջ:</vt:lpstr>
      <vt:lpstr>Փորոտանիների կամ խխունջների դասը խեցիավոր փափկամարմիններից թվաքանակով ամենահարուստն է: Հայտնի են պալեոզոյան ժամանակաշրջանից: Փորոտանիների մարմինը կազմված է գլխից, իրանից և մկանուտ մեծ ոտքից, որի կծկումների շնորհիվ կենդանին կարող է լողալ և սողալ: Իրանը (թիկնոցային պարկ) ծածկված է մաշկածալքով՝ թիկնոցով (որոշ տեսակներ չունեն), որի արտաքին մասն արտադրում է կրային խեցի:</vt:lpstr>
      <vt:lpstr>Գլխոտանիները (օրինակ՝ ութոտնուկը և կաղամարը) խեցիներ չունեն, բայց ունեն ոտքերին փոխարինող շոշափուկներ, որոնք տեղադրված են գլխին: Երբ ութոտնուկը քնած է, նրա 6 շոշափուկներն անշարժ են, իսկ 2-ը, շարունակ շրջանակներ գծելով, պահպանում են նրան: Խոշոր ութոտնուկի յուրաքանչյուր շոշափուկի վրա կա 300 ծծիչ, որոնցից յուրաքանչյուրը կարող է բռնած պահել մի քանի կիլոգրամ ծանրության բեռ: Կաղամարը հայտնի է նրանով, որ ունի «ռեակտիվ շարժիչ». նրա կաշվե թիկնոցի տակ ջուր է լցվում, և նա, մկանները կծկելով, ջուրը դուրս է մղում ձագարաձև խողովակով և հրման ուժի ազդեցությամբ «հրթիռի» պես սլանում է առաջ՝ ժամում 40 կմ արագությամբ: Վտանգի դեպքում նա թանաքի իր պարկից նաև հեղուկ է արտազատում և պղտորում ջուրը՝ «ծխածածկույթ» ստեղծելով: Նկարիչները շատ թանկ են գնահատում կաղամարի թանաքագույն հեղուկից պատրաստվող դարչնագույն ներկը՝ սեպիան: </vt:lpstr>
      <vt:lpstr>Երկփեղկանիների մարմինը բաղկացած է դեպի կողքերը տափակացած իրանից ու ոտքից (գլուխ չունեն) և լրիվ տեղավորվում է երկփեղկ խեցու տակ: Խեցին կազմված է արտաքին՝ եղջերային, միջին՝ հախճապակենման, և ներքին՝ սադափային, շերտերից: Փեղկերը թիկնային մասում միացած են առաձգական կապանով և փականով: Խեցու ներսում գտնվում են մարմինը և ընդարձակ թիկնոցային խոռոչը՝ թիկնոցային 2 բարակ թերթիկների արանքում: Որոշ երկփեղկանիների (մարգարտախեցի, միդիա, անատամ) թիկնոցային թերթիկի և խեցու արանքը ավազահատիկ կամ միջատ ընկնելիս  կարող են պատվել փափկամորթի արտադրած սադափով. փայլատ գնդիկն աստիճանաբար աճում է, և այդպես ծնվում է մարգարտահատիկը:</vt:lpstr>
      <vt:lpstr>Նյութը պատրաստեց՝ Գայանե Մեջլումյանը 7-2 դասարան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ներկայացում</dc:title>
  <dc:creator>Intel Education</dc:creator>
  <cp:lastModifiedBy>Intel Education</cp:lastModifiedBy>
  <cp:revision>2</cp:revision>
  <dcterms:created xsi:type="dcterms:W3CDTF">2016-03-15T17:18:22Z</dcterms:created>
  <dcterms:modified xsi:type="dcterms:W3CDTF">2016-03-15T17:31:47Z</dcterms:modified>
</cp:coreProperties>
</file>